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15"/>
  </p:notesMasterIdLst>
  <p:handoutMasterIdLst>
    <p:handoutMasterId r:id="rId16"/>
  </p:handoutMasterIdLst>
  <p:sldIdLst>
    <p:sldId id="1580" r:id="rId5"/>
    <p:sldId id="1571" r:id="rId6"/>
    <p:sldId id="1582" r:id="rId7"/>
    <p:sldId id="1583" r:id="rId8"/>
    <p:sldId id="1572" r:id="rId9"/>
    <p:sldId id="1573" r:id="rId10"/>
    <p:sldId id="1569" r:id="rId11"/>
    <p:sldId id="1578" r:id="rId12"/>
    <p:sldId id="1579" r:id="rId13"/>
    <p:sldId id="1581" r:id="rId14"/>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orient="horz" pos="4020" userDrawn="1">
          <p15:clr>
            <a:srgbClr val="A4A3A4"/>
          </p15:clr>
        </p15:guide>
        <p15:guide id="3" orient="horz" pos="2160" userDrawn="1">
          <p15:clr>
            <a:srgbClr val="A4A3A4"/>
          </p15:clr>
        </p15:guide>
        <p15:guide id="4" orient="horz" pos="1684" userDrawn="1">
          <p15:clr>
            <a:srgbClr val="A4A3A4"/>
          </p15:clr>
        </p15:guide>
        <p15:guide id="5" orient="horz" pos="1185" userDrawn="1">
          <p15:clr>
            <a:srgbClr val="A4A3A4"/>
          </p15:clr>
        </p15:guide>
        <p15:guide id="6" orient="horz" pos="762" userDrawn="1">
          <p15:clr>
            <a:srgbClr val="A4A3A4"/>
          </p15:clr>
        </p15:guide>
        <p15:guide id="7" orient="horz" pos="2591" userDrawn="1">
          <p15:clr>
            <a:srgbClr val="A4A3A4"/>
          </p15:clr>
        </p15:guide>
        <p15:guide id="8" orient="horz" pos="3090" userDrawn="1">
          <p15:clr>
            <a:srgbClr val="A4A3A4"/>
          </p15:clr>
        </p15:guide>
        <p15:guide id="9" orient="horz" pos="3589" userDrawn="1">
          <p15:clr>
            <a:srgbClr val="A4A3A4"/>
          </p15:clr>
        </p15:guide>
        <p15:guide id="10" orient="horz" pos="164" userDrawn="1">
          <p15:clr>
            <a:srgbClr val="A4A3A4"/>
          </p15:clr>
        </p15:guide>
        <p15:guide id="11" orient="horz" pos="4156" userDrawn="1">
          <p15:clr>
            <a:srgbClr val="A4A3A4"/>
          </p15:clr>
        </p15:guide>
        <p15:guide id="12" orient="horz" pos="2069" userDrawn="1">
          <p15:clr>
            <a:srgbClr val="A4A3A4"/>
          </p15:clr>
        </p15:guide>
        <p15:guide id="13" orient="horz" pos="2251" userDrawn="1">
          <p15:clr>
            <a:srgbClr val="A4A3A4"/>
          </p15:clr>
        </p15:guide>
        <p15:guide id="14" orient="horz" pos="845" userDrawn="1">
          <p15:clr>
            <a:srgbClr val="A4A3A4"/>
          </p15:clr>
        </p15:guide>
        <p15:guide id="15" pos="393" userDrawn="1">
          <p15:clr>
            <a:srgbClr val="A4A3A4"/>
          </p15:clr>
        </p15:guide>
        <p15:guide id="16" pos="7317" userDrawn="1">
          <p15:clr>
            <a:srgbClr val="A4A3A4"/>
          </p15:clr>
        </p15:guide>
        <p15:guide id="17" pos="3843" userDrawn="1">
          <p15:clr>
            <a:srgbClr val="A4A3A4"/>
          </p15:clr>
        </p15:guide>
        <p15:guide id="18" pos="2111" userDrawn="1">
          <p15:clr>
            <a:srgbClr val="A4A3A4"/>
          </p15:clr>
        </p15:guide>
        <p15:guide id="19" pos="5567" userDrawn="1">
          <p15:clr>
            <a:srgbClr val="A4A3A4"/>
          </p15:clr>
        </p15:guide>
        <p15:guide id="20" pos="7499" userDrawn="1">
          <p15:clr>
            <a:srgbClr val="A4A3A4"/>
          </p15:clr>
        </p15:guide>
        <p15:guide id="21" pos="211" userDrawn="1">
          <p15:clr>
            <a:srgbClr val="A4A3A4"/>
          </p15:clr>
        </p15:guide>
        <p15:guide id="22" pos="3961" userDrawn="1">
          <p15:clr>
            <a:srgbClr val="A4A3A4"/>
          </p15:clr>
        </p15:guide>
        <p15:guide id="23" pos="3719"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696B6B"/>
    <a:srgbClr val="003865"/>
    <a:srgbClr val="969696"/>
    <a:srgbClr val="0093B2"/>
    <a:srgbClr val="E4002B"/>
    <a:srgbClr val="56AAC6"/>
    <a:srgbClr val="000000"/>
    <a:srgbClr val="969896"/>
    <a:srgbClr val="CBD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7" autoAdjust="0"/>
    <p:restoredTop sz="94434" autoAdjust="0"/>
  </p:normalViewPr>
  <p:slideViewPr>
    <p:cSldViewPr snapToGrid="0" snapToObjects="1">
      <p:cViewPr varScale="1">
        <p:scale>
          <a:sx n="66" d="100"/>
          <a:sy n="66" d="100"/>
        </p:scale>
        <p:origin x="684" y="66"/>
      </p:cViewPr>
      <p:guideLst>
        <p:guide orient="horz" pos="3929"/>
        <p:guide orient="horz" pos="4020"/>
        <p:guide orient="horz" pos="2160"/>
        <p:guide orient="horz" pos="1684"/>
        <p:guide orient="horz" pos="1185"/>
        <p:guide orient="horz" pos="762"/>
        <p:guide orient="horz" pos="2591"/>
        <p:guide orient="horz" pos="3090"/>
        <p:guide orient="horz" pos="3589"/>
        <p:guide orient="horz" pos="164"/>
        <p:guide orient="horz" pos="4156"/>
        <p:guide orient="horz" pos="2069"/>
        <p:guide orient="horz" pos="2251"/>
        <p:guide orient="horz" pos="845"/>
        <p:guide pos="393"/>
        <p:guide pos="7317"/>
        <p:guide pos="3843"/>
        <p:guide pos="2111"/>
        <p:guide pos="5567"/>
        <p:guide pos="7499"/>
        <p:guide pos="211"/>
        <p:guide pos="3961"/>
        <p:guide pos="3719"/>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p:scale>
          <a:sx n="66" d="100"/>
          <a:sy n="66" d="100"/>
        </p:scale>
        <p:origin x="2586" y="-216"/>
      </p:cViewPr>
      <p:guideLst>
        <p:guide orient="horz" pos="2951"/>
        <p:guide pos="2230"/>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66733" cy="470099"/>
          </a:xfrm>
          <a:prstGeom prst="rect">
            <a:avLst/>
          </a:prstGeom>
        </p:spPr>
        <p:txBody>
          <a:bodyPr vert="horz" lIns="92196" tIns="46098" rIns="92196" bIns="46098" rtlCol="0"/>
          <a:lstStyle>
            <a:lvl1pPr algn="l">
              <a:defRPr sz="1200"/>
            </a:lvl1pPr>
          </a:lstStyle>
          <a:p>
            <a:endParaRPr lang="en-GB" dirty="0"/>
          </a:p>
        </p:txBody>
      </p:sp>
      <p:sp>
        <p:nvSpPr>
          <p:cNvPr id="3" name="Date Placeholder 2"/>
          <p:cNvSpPr>
            <a:spLocks noGrp="1"/>
          </p:cNvSpPr>
          <p:nvPr>
            <p:ph type="dt" sz="quarter" idx="1"/>
          </p:nvPr>
        </p:nvSpPr>
        <p:spPr>
          <a:xfrm>
            <a:off x="4008708" y="3"/>
            <a:ext cx="3066733" cy="470099"/>
          </a:xfrm>
          <a:prstGeom prst="rect">
            <a:avLst/>
          </a:prstGeom>
        </p:spPr>
        <p:txBody>
          <a:bodyPr vert="horz" lIns="92196" tIns="46098" rIns="92196" bIns="46098" rtlCol="0"/>
          <a:lstStyle>
            <a:lvl1pPr algn="r">
              <a:defRPr sz="1200"/>
            </a:lvl1pPr>
          </a:lstStyle>
          <a:p>
            <a:fld id="{05E10159-F0A2-4D32-8D81-E7CDE9B126A1}" type="datetimeFigureOut">
              <a:rPr lang="en-GB" smtClean="0"/>
              <a:t>25/09/2019</a:t>
            </a:fld>
            <a:endParaRPr lang="en-GB" dirty="0"/>
          </a:p>
        </p:txBody>
      </p:sp>
      <p:sp>
        <p:nvSpPr>
          <p:cNvPr id="4" name="Footer Placeholder 3"/>
          <p:cNvSpPr>
            <a:spLocks noGrp="1"/>
          </p:cNvSpPr>
          <p:nvPr>
            <p:ph type="ftr" sz="quarter" idx="2"/>
          </p:nvPr>
        </p:nvSpPr>
        <p:spPr>
          <a:xfrm>
            <a:off x="3" y="8899330"/>
            <a:ext cx="3066733" cy="470098"/>
          </a:xfrm>
          <a:prstGeom prst="rect">
            <a:avLst/>
          </a:prstGeom>
        </p:spPr>
        <p:txBody>
          <a:bodyPr vert="horz" lIns="92196" tIns="46098" rIns="92196" bIns="46098"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08708" y="8899330"/>
            <a:ext cx="3066733" cy="470098"/>
          </a:xfrm>
          <a:prstGeom prst="rect">
            <a:avLst/>
          </a:prstGeom>
        </p:spPr>
        <p:txBody>
          <a:bodyPr vert="horz" lIns="92196" tIns="46098" rIns="92196" bIns="46098" rtlCol="0" anchor="b"/>
          <a:lstStyle>
            <a:lvl1pPr algn="r">
              <a:defRPr sz="1200"/>
            </a:lvl1pPr>
          </a:lstStyle>
          <a:p>
            <a:fld id="{3077A935-72BD-4A72-95B9-24F6FCC1AC0D}" type="slidenum">
              <a:rPr lang="en-GB" smtClean="0"/>
              <a:t>‹#›</a:t>
            </a:fld>
            <a:endParaRPr lang="en-GB" dirty="0"/>
          </a:p>
        </p:txBody>
      </p:sp>
    </p:spTree>
    <p:extLst>
      <p:ext uri="{BB962C8B-B14F-4D97-AF65-F5344CB8AC3E}">
        <p14:creationId xmlns:p14="http://schemas.microsoft.com/office/powerpoint/2010/main" val="38644289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66733" cy="470099"/>
          </a:xfrm>
          <a:prstGeom prst="rect">
            <a:avLst/>
          </a:prstGeom>
        </p:spPr>
        <p:txBody>
          <a:bodyPr vert="horz" lIns="92196" tIns="46098" rIns="92196" bIns="46098" rtlCol="0"/>
          <a:lstStyle>
            <a:lvl1pPr algn="l">
              <a:defRPr sz="1200"/>
            </a:lvl1pPr>
          </a:lstStyle>
          <a:p>
            <a:endParaRPr lang="en-US" dirty="0"/>
          </a:p>
        </p:txBody>
      </p:sp>
      <p:sp>
        <p:nvSpPr>
          <p:cNvPr id="3" name="Date Placeholder 2"/>
          <p:cNvSpPr>
            <a:spLocks noGrp="1"/>
          </p:cNvSpPr>
          <p:nvPr>
            <p:ph type="dt" idx="1"/>
          </p:nvPr>
        </p:nvSpPr>
        <p:spPr>
          <a:xfrm>
            <a:off x="4008708" y="3"/>
            <a:ext cx="3066733" cy="470099"/>
          </a:xfrm>
          <a:prstGeom prst="rect">
            <a:avLst/>
          </a:prstGeom>
        </p:spPr>
        <p:txBody>
          <a:bodyPr vert="horz" lIns="92196" tIns="46098" rIns="92196" bIns="46098" rtlCol="0"/>
          <a:lstStyle>
            <a:lvl1pPr algn="r">
              <a:defRPr sz="1200"/>
            </a:lvl1pPr>
          </a:lstStyle>
          <a:p>
            <a:fld id="{4B3414D8-DE98-4501-9537-CA1A4FD5D377}" type="datetimeFigureOut">
              <a:rPr lang="en-US" smtClean="0"/>
              <a:t>9/25/2019</a:t>
            </a:fld>
            <a:endParaRPr lang="en-US" dirty="0"/>
          </a:p>
        </p:txBody>
      </p:sp>
      <p:sp>
        <p:nvSpPr>
          <p:cNvPr id="4" name="Slide Image Placeholder 3"/>
          <p:cNvSpPr>
            <a:spLocks noGrp="1" noRot="1" noChangeAspect="1"/>
          </p:cNvSpPr>
          <p:nvPr>
            <p:ph type="sldImg" idx="2"/>
          </p:nvPr>
        </p:nvSpPr>
        <p:spPr>
          <a:xfrm>
            <a:off x="842963" y="633413"/>
            <a:ext cx="4303712" cy="2422525"/>
          </a:xfrm>
          <a:prstGeom prst="rect">
            <a:avLst/>
          </a:prstGeom>
          <a:noFill/>
          <a:ln w="12700">
            <a:solidFill>
              <a:prstClr val="black"/>
            </a:solidFill>
          </a:ln>
        </p:spPr>
        <p:txBody>
          <a:bodyPr vert="horz" lIns="92196" tIns="46098" rIns="92196" bIns="46098" rtlCol="0" anchor="ctr"/>
          <a:lstStyle/>
          <a:p>
            <a:endParaRPr lang="en-US" dirty="0"/>
          </a:p>
        </p:txBody>
      </p:sp>
      <p:sp>
        <p:nvSpPr>
          <p:cNvPr id="5" name="Notes Placeholder 4"/>
          <p:cNvSpPr>
            <a:spLocks noGrp="1"/>
          </p:cNvSpPr>
          <p:nvPr>
            <p:ph type="body" sz="quarter" idx="3"/>
          </p:nvPr>
        </p:nvSpPr>
        <p:spPr>
          <a:xfrm>
            <a:off x="707709" y="3335263"/>
            <a:ext cx="5661660" cy="5236945"/>
          </a:xfrm>
          <a:prstGeom prst="rect">
            <a:avLst/>
          </a:prstGeom>
        </p:spPr>
        <p:txBody>
          <a:bodyPr vert="horz" lIns="92196" tIns="46098" rIns="92196" bIns="460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9330"/>
            <a:ext cx="3066733" cy="470098"/>
          </a:xfrm>
          <a:prstGeom prst="rect">
            <a:avLst/>
          </a:prstGeom>
        </p:spPr>
        <p:txBody>
          <a:bodyPr vert="horz" lIns="92196" tIns="46098" rIns="92196" bIns="460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8" y="8899330"/>
            <a:ext cx="3066733" cy="470098"/>
          </a:xfrm>
          <a:prstGeom prst="rect">
            <a:avLst/>
          </a:prstGeom>
        </p:spPr>
        <p:txBody>
          <a:bodyPr vert="horz" lIns="92196" tIns="46098" rIns="92196" bIns="46098" rtlCol="0" anchor="b"/>
          <a:lstStyle>
            <a:lvl1pPr algn="r">
              <a:defRPr sz="1200"/>
            </a:lvl1pPr>
          </a:lstStyle>
          <a:p>
            <a:fld id="{81B8B860-878D-42E0-A939-A76B42512671}" type="slidenum">
              <a:rPr lang="en-US" smtClean="0"/>
              <a:t>‹#›</a:t>
            </a:fld>
            <a:endParaRPr lang="en-US" dirty="0"/>
          </a:p>
        </p:txBody>
      </p:sp>
    </p:spTree>
    <p:extLst>
      <p:ext uri="{BB962C8B-B14F-4D97-AF65-F5344CB8AC3E}">
        <p14:creationId xmlns:p14="http://schemas.microsoft.com/office/powerpoint/2010/main" val="34749761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a:t>
            </a:r>
            <a:r>
              <a:rPr lang="en-US" baseline="0" dirty="0"/>
              <a:t> Companies with under 50 employees create 9 out of 10 new U.S. jobs.</a:t>
            </a:r>
          </a:p>
          <a:p>
            <a:r>
              <a:rPr lang="en-US" baseline="0" dirty="0"/>
              <a:t>Right: Small firms in office-using industries—professional &amp; business services, financial activities, and information—were responsible for the creation of 640,000 jobs in 2017. Larger firms in the same industries added a total of 81,000 jobs.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1B8B860-878D-42E0-A939-A76B42512671}" type="slidenum">
              <a:rPr lang="en-US" smtClean="0"/>
              <a:t>2</a:t>
            </a:fld>
            <a:endParaRPr lang="en-US" dirty="0"/>
          </a:p>
        </p:txBody>
      </p:sp>
    </p:spTree>
    <p:extLst>
      <p:ext uri="{BB962C8B-B14F-4D97-AF65-F5344CB8AC3E}">
        <p14:creationId xmlns:p14="http://schemas.microsoft.com/office/powerpoint/2010/main" val="375325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t>
            </a:r>
            <a:r>
              <a:rPr lang="en-US" baseline="0" dirty="0"/>
              <a:t> rate d</a:t>
            </a:r>
            <a:r>
              <a:rPr lang="en-US" dirty="0"/>
              <a:t>ata from sales over the past two years indicate</a:t>
            </a:r>
            <a:r>
              <a:rPr lang="en-US" baseline="0" dirty="0"/>
              <a:t> that investors have been giving a cap rate premium for buildings with WeWork occupying a third or less of the building. However, as the proportion of the building leased to WeWork increases so does the gap between the building’s sale cap rate and the cap rate benchmark for other sales in the same sub-market.</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1B8B860-878D-42E0-A939-A76B42512671}" type="slidenum">
              <a:rPr lang="en-US" smtClean="0"/>
              <a:t>9</a:t>
            </a:fld>
            <a:endParaRPr lang="en-US" dirty="0"/>
          </a:p>
        </p:txBody>
      </p:sp>
    </p:spTree>
    <p:extLst>
      <p:ext uri="{BB962C8B-B14F-4D97-AF65-F5344CB8AC3E}">
        <p14:creationId xmlns:p14="http://schemas.microsoft.com/office/powerpoint/2010/main" val="427351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12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Long Title Bar - White Pap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81371"/>
            <a:ext cx="8945058" cy="442762"/>
          </a:xfrm>
          <a:custGeom>
            <a:avLst/>
            <a:gdLst>
              <a:gd name="connsiteX0" fmla="*/ 0 w 8945058"/>
              <a:gd name="connsiteY0" fmla="*/ 0 h 442762"/>
              <a:gd name="connsiteX1" fmla="*/ 8945058 w 8945058"/>
              <a:gd name="connsiteY1" fmla="*/ 0 h 442762"/>
              <a:gd name="connsiteX2" fmla="*/ 8709637 w 8945058"/>
              <a:gd name="connsiteY2" fmla="*/ 442762 h 442762"/>
              <a:gd name="connsiteX3" fmla="*/ 0 w 8945058"/>
              <a:gd name="connsiteY3" fmla="*/ 442762 h 442762"/>
            </a:gdLst>
            <a:ahLst/>
            <a:cxnLst>
              <a:cxn ang="0">
                <a:pos x="connsiteX0" y="connsiteY0"/>
              </a:cxn>
              <a:cxn ang="0">
                <a:pos x="connsiteX1" y="connsiteY1"/>
              </a:cxn>
              <a:cxn ang="0">
                <a:pos x="connsiteX2" y="connsiteY2"/>
              </a:cxn>
              <a:cxn ang="0">
                <a:pos x="connsiteX3" y="connsiteY3"/>
              </a:cxn>
            </a:cxnLst>
            <a:rect l="l" t="t" r="r" b="b"/>
            <a:pathLst>
              <a:path w="8945058" h="442762">
                <a:moveTo>
                  <a:pt x="0" y="0"/>
                </a:moveTo>
                <a:lnTo>
                  <a:pt x="8945058" y="0"/>
                </a:lnTo>
                <a:lnTo>
                  <a:pt x="8709637" y="442762"/>
                </a:lnTo>
                <a:lnTo>
                  <a:pt x="0" y="442762"/>
                </a:lnTo>
                <a:close/>
              </a:path>
            </a:pathLst>
          </a:custGeom>
        </p:spPr>
      </p:pic>
      <p:sp>
        <p:nvSpPr>
          <p:cNvPr id="4" name="Text Placeholder 5"/>
          <p:cNvSpPr>
            <a:spLocks noGrp="1"/>
          </p:cNvSpPr>
          <p:nvPr>
            <p:ph type="body" sz="quarter" idx="13" hasCustomPrompt="1"/>
          </p:nvPr>
        </p:nvSpPr>
        <p:spPr>
          <a:xfrm>
            <a:off x="601133" y="6407755"/>
            <a:ext cx="4037012" cy="212725"/>
          </a:xfrm>
          <a:prstGeom prst="rect">
            <a:avLst/>
          </a:prstGeom>
        </p:spPr>
        <p:txBody>
          <a:bodyPr/>
          <a:lstStyle>
            <a:lvl1pPr marL="0" indent="0">
              <a:buNone/>
              <a:defRPr sz="800" baseline="0"/>
            </a:lvl1pPr>
          </a:lstStyle>
          <a:p>
            <a:pPr lvl="0"/>
            <a:r>
              <a:rPr lang="en-US" dirty="0"/>
              <a:t>Source: [     ]</a:t>
            </a:r>
          </a:p>
        </p:txBody>
      </p:sp>
      <p:sp>
        <p:nvSpPr>
          <p:cNvPr id="7"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bg1"/>
                </a:solidFill>
                <a:latin typeface="Arial" pitchFamily="34" charset="0"/>
                <a:cs typeface="Arial" pitchFamily="34" charset="0"/>
              </a:defRPr>
            </a:lvl1pPr>
          </a:lstStyle>
          <a:p>
            <a:r>
              <a:rPr lang="en-US" dirty="0"/>
              <a:t>Click to edit Master title style</a:t>
            </a:r>
          </a:p>
        </p:txBody>
      </p:sp>
      <p:sp>
        <p:nvSpPr>
          <p:cNvPr id="8"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rgbClr val="696B6B"/>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Content Placeholder 2"/>
          <p:cNvSpPr>
            <a:spLocks noGrp="1"/>
          </p:cNvSpPr>
          <p:nvPr>
            <p:ph sz="quarter" idx="14"/>
          </p:nvPr>
        </p:nvSpPr>
        <p:spPr>
          <a:xfrm>
            <a:off x="601663" y="2098221"/>
            <a:ext cx="5309280" cy="3973967"/>
          </a:xfrm>
          <a:prstGeom prst="rect">
            <a:avLst/>
          </a:prstGeom>
        </p:spPr>
        <p:txBody>
          <a:bodyPr/>
          <a:lstStyle>
            <a:lvl1pPr>
              <a:defRPr sz="1600">
                <a:solidFill>
                  <a:srgbClr val="696B6B"/>
                </a:solidFill>
              </a:defRPr>
            </a:lvl1pPr>
            <a:lvl2pPr>
              <a:defRPr sz="1600">
                <a:solidFill>
                  <a:srgbClr val="696B6B"/>
                </a:solidFill>
              </a:defRPr>
            </a:lvl2pPr>
            <a:lvl3pPr>
              <a:defRPr sz="1600">
                <a:solidFill>
                  <a:srgbClr val="696B6B"/>
                </a:solidFill>
              </a:defRPr>
            </a:lvl3pPr>
            <a:lvl4pPr>
              <a:defRPr sz="1600">
                <a:solidFill>
                  <a:srgbClr val="696B6B"/>
                </a:solidFill>
              </a:defRPr>
            </a:lvl4pPr>
            <a:lvl5pPr>
              <a:defRPr sz="1600">
                <a:solidFill>
                  <a:srgbClr val="696B6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5"/>
          </p:nvPr>
        </p:nvSpPr>
        <p:spPr>
          <a:xfrm>
            <a:off x="6403749" y="2098221"/>
            <a:ext cx="5309280" cy="3973967"/>
          </a:xfrm>
          <a:prstGeom prst="rect">
            <a:avLst/>
          </a:prstGeom>
        </p:spPr>
        <p:txBody>
          <a:bodyPr/>
          <a:lstStyle>
            <a:lvl1pPr>
              <a:defRPr sz="1600">
                <a:solidFill>
                  <a:srgbClr val="696B6B"/>
                </a:solidFill>
              </a:defRPr>
            </a:lvl1pPr>
            <a:lvl2pPr>
              <a:defRPr sz="1600">
                <a:solidFill>
                  <a:srgbClr val="696B6B"/>
                </a:solidFill>
              </a:defRPr>
            </a:lvl2pPr>
            <a:lvl3pPr>
              <a:defRPr sz="1600">
                <a:solidFill>
                  <a:srgbClr val="696B6B"/>
                </a:solidFill>
              </a:defRPr>
            </a:lvl3pPr>
            <a:lvl4pPr>
              <a:defRPr sz="1600">
                <a:solidFill>
                  <a:srgbClr val="696B6B"/>
                </a:solidFill>
              </a:defRPr>
            </a:lvl4pPr>
            <a:lvl5pPr>
              <a:defRPr sz="1600">
                <a:solidFill>
                  <a:srgbClr val="696B6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6"/>
          </p:nvPr>
        </p:nvSpPr>
        <p:spPr>
          <a:xfrm>
            <a:off x="601132" y="1557866"/>
            <a:ext cx="5309811" cy="409575"/>
          </a:xfrm>
          <a:prstGeom prst="rect">
            <a:avLst/>
          </a:prstGeom>
        </p:spPr>
        <p:txBody>
          <a:bodyPr lIns="0" tIns="0" rIns="0" bIns="0" anchor="ctr"/>
          <a:lstStyle>
            <a:lvl1pPr>
              <a:buNone/>
              <a:defRPr sz="2000">
                <a:solidFill>
                  <a:schemeClr val="accent1"/>
                </a:solidFill>
                <a:latin typeface="Georgia" panose="02040502050405020303" pitchFamily="18" charset="0"/>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13" name="Text Placeholder 11"/>
          <p:cNvSpPr>
            <a:spLocks noGrp="1"/>
          </p:cNvSpPr>
          <p:nvPr>
            <p:ph type="body" sz="quarter" idx="17"/>
          </p:nvPr>
        </p:nvSpPr>
        <p:spPr>
          <a:xfrm>
            <a:off x="6403218" y="1561796"/>
            <a:ext cx="5309811" cy="409575"/>
          </a:xfrm>
          <a:prstGeom prst="rect">
            <a:avLst/>
          </a:prstGeom>
        </p:spPr>
        <p:txBody>
          <a:bodyPr lIns="0" tIns="0" rIns="0" bIns="0" anchor="ctr"/>
          <a:lstStyle>
            <a:lvl1pPr>
              <a:buNone/>
              <a:defRPr sz="2000">
                <a:solidFill>
                  <a:schemeClr val="accent1"/>
                </a:solidFill>
                <a:latin typeface="Georgia" panose="02040502050405020303" pitchFamily="18" charset="0"/>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Tree>
    <p:extLst>
      <p:ext uri="{BB962C8B-B14F-4D97-AF65-F5344CB8AC3E}">
        <p14:creationId xmlns:p14="http://schemas.microsoft.com/office/powerpoint/2010/main" val="8507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ng Title Bar - White Pap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81371"/>
            <a:ext cx="8945058" cy="442762"/>
          </a:xfrm>
          <a:custGeom>
            <a:avLst/>
            <a:gdLst>
              <a:gd name="connsiteX0" fmla="*/ 0 w 8945058"/>
              <a:gd name="connsiteY0" fmla="*/ 0 h 442762"/>
              <a:gd name="connsiteX1" fmla="*/ 8945058 w 8945058"/>
              <a:gd name="connsiteY1" fmla="*/ 0 h 442762"/>
              <a:gd name="connsiteX2" fmla="*/ 8709637 w 8945058"/>
              <a:gd name="connsiteY2" fmla="*/ 442762 h 442762"/>
              <a:gd name="connsiteX3" fmla="*/ 0 w 8945058"/>
              <a:gd name="connsiteY3" fmla="*/ 442762 h 442762"/>
            </a:gdLst>
            <a:ahLst/>
            <a:cxnLst>
              <a:cxn ang="0">
                <a:pos x="connsiteX0" y="connsiteY0"/>
              </a:cxn>
              <a:cxn ang="0">
                <a:pos x="connsiteX1" y="connsiteY1"/>
              </a:cxn>
              <a:cxn ang="0">
                <a:pos x="connsiteX2" y="connsiteY2"/>
              </a:cxn>
              <a:cxn ang="0">
                <a:pos x="connsiteX3" y="connsiteY3"/>
              </a:cxn>
            </a:cxnLst>
            <a:rect l="l" t="t" r="r" b="b"/>
            <a:pathLst>
              <a:path w="8945058" h="442762">
                <a:moveTo>
                  <a:pt x="0" y="0"/>
                </a:moveTo>
                <a:lnTo>
                  <a:pt x="8945058" y="0"/>
                </a:lnTo>
                <a:lnTo>
                  <a:pt x="8709637" y="442762"/>
                </a:lnTo>
                <a:lnTo>
                  <a:pt x="0" y="442762"/>
                </a:lnTo>
                <a:close/>
              </a:path>
            </a:pathLst>
          </a:custGeom>
        </p:spPr>
      </p:pic>
      <p:sp>
        <p:nvSpPr>
          <p:cNvPr id="4" name="Text Placeholder 5"/>
          <p:cNvSpPr>
            <a:spLocks noGrp="1"/>
          </p:cNvSpPr>
          <p:nvPr>
            <p:ph type="body" sz="quarter" idx="13" hasCustomPrompt="1"/>
          </p:nvPr>
        </p:nvSpPr>
        <p:spPr>
          <a:xfrm>
            <a:off x="601133" y="6407755"/>
            <a:ext cx="4037012" cy="212725"/>
          </a:xfrm>
          <a:prstGeom prst="rect">
            <a:avLst/>
          </a:prstGeom>
        </p:spPr>
        <p:txBody>
          <a:bodyPr/>
          <a:lstStyle>
            <a:lvl1pPr marL="0" indent="0">
              <a:buNone/>
              <a:defRPr sz="800" baseline="0"/>
            </a:lvl1pPr>
          </a:lstStyle>
          <a:p>
            <a:pPr lvl="0"/>
            <a:r>
              <a:rPr lang="en-US" dirty="0"/>
              <a:t>Source: [     ]</a:t>
            </a:r>
          </a:p>
        </p:txBody>
      </p:sp>
      <p:sp>
        <p:nvSpPr>
          <p:cNvPr id="7" name="Title 1"/>
          <p:cNvSpPr>
            <a:spLocks noGrp="1"/>
          </p:cNvSpPr>
          <p:nvPr>
            <p:ph type="ctrTitle"/>
          </p:nvPr>
        </p:nvSpPr>
        <p:spPr>
          <a:xfrm>
            <a:off x="601134" y="422275"/>
            <a:ext cx="8235951" cy="377825"/>
          </a:xfrm>
          <a:prstGeom prst="rect">
            <a:avLst/>
          </a:prstGeom>
        </p:spPr>
        <p:txBody>
          <a:bodyPr lIns="0" tIns="0" rIns="0" bIns="0" anchor="t"/>
          <a:lstStyle>
            <a:lvl1pPr algn="l">
              <a:defRPr sz="2400">
                <a:solidFill>
                  <a:schemeClr val="bg1"/>
                </a:solidFill>
                <a:latin typeface="Arial" pitchFamily="34" charset="0"/>
                <a:cs typeface="Arial" pitchFamily="34" charset="0"/>
              </a:defRPr>
            </a:lvl1pPr>
          </a:lstStyle>
          <a:p>
            <a:r>
              <a:rPr lang="en-US" dirty="0"/>
              <a:t>Click to edit Master title style</a:t>
            </a:r>
          </a:p>
        </p:txBody>
      </p:sp>
      <p:sp>
        <p:nvSpPr>
          <p:cNvPr id="8" name="Text Placeholder 11"/>
          <p:cNvSpPr>
            <a:spLocks noGrp="1"/>
          </p:cNvSpPr>
          <p:nvPr>
            <p:ph type="body" sz="quarter" idx="12"/>
          </p:nvPr>
        </p:nvSpPr>
        <p:spPr>
          <a:xfrm>
            <a:off x="601133" y="800101"/>
            <a:ext cx="8235951" cy="409575"/>
          </a:xfrm>
          <a:prstGeom prst="rect">
            <a:avLst/>
          </a:prstGeom>
        </p:spPr>
        <p:txBody>
          <a:bodyPr lIns="0" tIns="0" rIns="0" bIns="0" anchor="ctr"/>
          <a:lstStyle>
            <a:lvl1pPr>
              <a:buNone/>
              <a:defRPr sz="1600">
                <a:solidFill>
                  <a:srgbClr val="696B6B"/>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Content Placeholder 2"/>
          <p:cNvSpPr>
            <a:spLocks noGrp="1"/>
          </p:cNvSpPr>
          <p:nvPr>
            <p:ph sz="quarter" idx="14"/>
          </p:nvPr>
        </p:nvSpPr>
        <p:spPr>
          <a:xfrm>
            <a:off x="601663" y="1508125"/>
            <a:ext cx="10266362" cy="4564063"/>
          </a:xfrm>
          <a:prstGeom prst="rect">
            <a:avLst/>
          </a:prstGeom>
        </p:spPr>
        <p:txBody>
          <a:bodyPr/>
          <a:lstStyle>
            <a:lvl1pPr>
              <a:defRPr sz="1600">
                <a:solidFill>
                  <a:srgbClr val="696B6B"/>
                </a:solidFill>
              </a:defRPr>
            </a:lvl1pPr>
            <a:lvl2pPr>
              <a:defRPr sz="1600">
                <a:solidFill>
                  <a:srgbClr val="696B6B"/>
                </a:solidFill>
              </a:defRPr>
            </a:lvl2pPr>
            <a:lvl3pPr>
              <a:defRPr sz="1600">
                <a:solidFill>
                  <a:srgbClr val="696B6B"/>
                </a:solidFill>
              </a:defRPr>
            </a:lvl3pPr>
            <a:lvl4pPr>
              <a:defRPr sz="1600">
                <a:solidFill>
                  <a:srgbClr val="696B6B"/>
                </a:solidFill>
              </a:defRPr>
            </a:lvl4pPr>
            <a:lvl5pPr>
              <a:defRPr sz="1600">
                <a:solidFill>
                  <a:srgbClr val="696B6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642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625224"/>
      </p:ext>
    </p:extLst>
  </p:cSld>
  <p:clrMap bg1="lt1" tx1="dk1" bg2="lt2" tx2="dk2" accent1="accent1" accent2="accent2" accent3="accent3" accent4="accent4" accent5="accent5" accent6="accent6" hlink="hlink" folHlink="folHlink"/>
  <p:sldLayoutIdLst>
    <p:sldLayoutId id="2147483964" r:id="rId1"/>
    <p:sldLayoutId id="2147483989" r:id="rId2"/>
    <p:sldLayoutId id="2147483990" r:id="rId3"/>
  </p:sldLayoutIdLst>
  <p:hf hdr="0" ftr="0" dt="0"/>
  <p:txStyles>
    <p:titleStyle>
      <a:lvl1pPr algn="l" defTabSz="914400" rtl="0" eaLnBrk="1" latinLnBrk="0" hangingPunct="1">
        <a:spcBef>
          <a:spcPct val="0"/>
        </a:spcBef>
        <a:buNone/>
        <a:defRPr sz="2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483" y="2333720"/>
            <a:ext cx="5049109" cy="418576"/>
          </a:xfrm>
          <a:prstGeom prst="rect">
            <a:avLst/>
          </a:prstGeom>
        </p:spPr>
        <p:txBody>
          <a:bodyPr/>
          <a:lstStyle/>
          <a:p>
            <a:endParaRPr lang="en-US" dirty="0"/>
          </a:p>
        </p:txBody>
      </p:sp>
      <p:sp>
        <p:nvSpPr>
          <p:cNvPr id="3" name="Text Placeholder 2"/>
          <p:cNvSpPr>
            <a:spLocks noGrp="1"/>
          </p:cNvSpPr>
          <p:nvPr>
            <p:ph type="body" sz="quarter" idx="4294967295"/>
          </p:nvPr>
        </p:nvSpPr>
        <p:spPr>
          <a:xfrm>
            <a:off x="736483" y="3081469"/>
            <a:ext cx="3287822" cy="304699"/>
          </a:xfrm>
          <a:prstGeom prst="rect">
            <a:avLst/>
          </a:prstGeom>
        </p:spPr>
        <p:txBody>
          <a:bodyPr/>
          <a:lstStyle/>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55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483" y="2333720"/>
            <a:ext cx="5049109" cy="418576"/>
          </a:xfrm>
          <a:prstGeom prst="rect">
            <a:avLst/>
          </a:prstGeom>
        </p:spPr>
        <p:txBody>
          <a:bodyPr/>
          <a:lstStyle/>
          <a:p>
            <a:endParaRPr lang="en-US" dirty="0"/>
          </a:p>
        </p:txBody>
      </p:sp>
      <p:sp>
        <p:nvSpPr>
          <p:cNvPr id="3" name="Text Placeholder 2"/>
          <p:cNvSpPr>
            <a:spLocks noGrp="1"/>
          </p:cNvSpPr>
          <p:nvPr>
            <p:ph type="body" sz="quarter" idx="4294967295"/>
          </p:nvPr>
        </p:nvSpPr>
        <p:spPr>
          <a:xfrm>
            <a:off x="736483" y="3081469"/>
            <a:ext cx="3287822" cy="304699"/>
          </a:xfrm>
          <a:prstGeom prst="rect">
            <a:avLst/>
          </a:prstGeom>
        </p:spPr>
        <p:txBody>
          <a:bodyPr/>
          <a:lstStyle/>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857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Bureau of Labor Statistics</a:t>
            </a:r>
          </a:p>
        </p:txBody>
      </p:sp>
      <p:sp>
        <p:nvSpPr>
          <p:cNvPr id="3" name="Title 2"/>
          <p:cNvSpPr>
            <a:spLocks noGrp="1"/>
          </p:cNvSpPr>
          <p:nvPr>
            <p:ph type="ctrTitle"/>
          </p:nvPr>
        </p:nvSpPr>
        <p:spPr/>
        <p:txBody>
          <a:bodyPr/>
          <a:lstStyle/>
          <a:p>
            <a:r>
              <a:rPr lang="en-US" dirty="0"/>
              <a:t>Small Companies Drive U.S. Job Growth</a:t>
            </a:r>
          </a:p>
        </p:txBody>
      </p:sp>
      <p:sp>
        <p:nvSpPr>
          <p:cNvPr id="4" name="Text Placeholder 3"/>
          <p:cNvSpPr>
            <a:spLocks noGrp="1"/>
          </p:cNvSpPr>
          <p:nvPr>
            <p:ph type="body" sz="quarter" idx="12"/>
          </p:nvPr>
        </p:nvSpPr>
        <p:spPr/>
        <p:txBody>
          <a:bodyPr/>
          <a:lstStyle/>
          <a:p>
            <a:endParaRPr lang="en-US" dirty="0"/>
          </a:p>
        </p:txBody>
      </p:sp>
      <p:sp>
        <p:nvSpPr>
          <p:cNvPr id="5" name="Content Placeholder 4"/>
          <p:cNvSpPr>
            <a:spLocks noGrp="1"/>
          </p:cNvSpPr>
          <p:nvPr>
            <p:ph sz="quarter" idx="14"/>
          </p:nvPr>
        </p:nvSpPr>
        <p:spPr/>
        <p:txBody>
          <a:bodyPr/>
          <a:lstStyle/>
          <a:p>
            <a:endParaRPr lang="en-US"/>
          </a:p>
        </p:txBody>
      </p:sp>
      <p:sp>
        <p:nvSpPr>
          <p:cNvPr id="12" name="Content Placeholder 11"/>
          <p:cNvSpPr>
            <a:spLocks noGrp="1"/>
          </p:cNvSpPr>
          <p:nvPr>
            <p:ph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11" name="Text Placeholder 10"/>
          <p:cNvSpPr>
            <a:spLocks noGrp="1"/>
          </p:cNvSpPr>
          <p:nvPr>
            <p:ph type="body" sz="quarter" idx="17"/>
          </p:nvPr>
        </p:nvSpPr>
        <p:spPr/>
        <p:txBody>
          <a:bodyPr/>
          <a:lstStyle/>
          <a:p>
            <a:endParaRPr lang="en-US"/>
          </a:p>
        </p:txBody>
      </p:sp>
      <p:sp>
        <p:nvSpPr>
          <p:cNvPr id="13" name="Text Placeholder 1"/>
          <p:cNvSpPr txBox="1">
            <a:spLocks/>
          </p:cNvSpPr>
          <p:nvPr/>
        </p:nvSpPr>
        <p:spPr>
          <a:xfrm>
            <a:off x="6403975" y="6407754"/>
            <a:ext cx="4037012" cy="212725"/>
          </a:xfrm>
          <a:prstGeom prst="rect">
            <a:avLst/>
          </a:prstGeom>
        </p:spPr>
        <p:txBody>
          <a:bodyPr/>
          <a:lstStyle>
            <a:lvl1pPr marL="0" indent="0" algn="l" defTabSz="91440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Bureau of Labor Statistics; Cushman &amp; Wakefield Research</a:t>
            </a:r>
          </a:p>
          <a:p>
            <a:endParaRPr lang="en-US" dirty="0"/>
          </a:p>
        </p:txBody>
      </p:sp>
      <p:pic>
        <p:nvPicPr>
          <p:cNvPr id="14" name="Picture 13"/>
          <p:cNvPicPr>
            <a:picLocks noChangeAspect="1"/>
          </p:cNvPicPr>
          <p:nvPr/>
        </p:nvPicPr>
        <p:blipFill>
          <a:blip r:embed="rId3"/>
          <a:stretch>
            <a:fillRect/>
          </a:stretch>
        </p:blipFill>
        <p:spPr>
          <a:xfrm>
            <a:off x="527222" y="1434748"/>
            <a:ext cx="11384692" cy="4973006"/>
          </a:xfrm>
          <a:prstGeom prst="rect">
            <a:avLst/>
          </a:prstGeom>
        </p:spPr>
      </p:pic>
    </p:spTree>
    <p:extLst>
      <p:ext uri="{BB962C8B-B14F-4D97-AF65-F5344CB8AC3E}">
        <p14:creationId xmlns:p14="http://schemas.microsoft.com/office/powerpoint/2010/main" val="280557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1132" y="6620480"/>
            <a:ext cx="4037012" cy="212725"/>
          </a:xfrm>
        </p:spPr>
        <p:txBody>
          <a:bodyPr/>
          <a:lstStyle/>
          <a:p>
            <a:r>
              <a:rPr lang="en-US" dirty="0"/>
              <a:t>Source: deskmag 2017 Global Coworking Survey</a:t>
            </a:r>
          </a:p>
          <a:p>
            <a:endParaRPr lang="en-US" dirty="0"/>
          </a:p>
        </p:txBody>
      </p:sp>
      <p:sp>
        <p:nvSpPr>
          <p:cNvPr id="3" name="Title 2"/>
          <p:cNvSpPr>
            <a:spLocks noGrp="1"/>
          </p:cNvSpPr>
          <p:nvPr>
            <p:ph type="ctrTitle"/>
          </p:nvPr>
        </p:nvSpPr>
        <p:spPr/>
        <p:txBody>
          <a:bodyPr/>
          <a:lstStyle/>
          <a:p>
            <a:r>
              <a:rPr lang="en-US" dirty="0"/>
              <a:t>Coworking Moving Towards Larger Occupiers</a:t>
            </a:r>
          </a:p>
        </p:txBody>
      </p:sp>
      <p:sp>
        <p:nvSpPr>
          <p:cNvPr id="4" name="Text Placeholder 3"/>
          <p:cNvSpPr>
            <a:spLocks noGrp="1"/>
          </p:cNvSpPr>
          <p:nvPr>
            <p:ph type="body" sz="quarter" idx="12"/>
          </p:nvPr>
        </p:nvSpPr>
        <p:spPr/>
        <p:txBody>
          <a:bodyPr/>
          <a:lstStyle/>
          <a:p>
            <a:endParaRPr lang="en-US" dirty="0"/>
          </a:p>
        </p:txBody>
      </p:sp>
      <p:sp>
        <p:nvSpPr>
          <p:cNvPr id="5" name="Content Placeholder 4"/>
          <p:cNvSpPr>
            <a:spLocks noGrp="1"/>
          </p:cNvSpPr>
          <p:nvPr>
            <p:ph sz="quarter" idx="14"/>
          </p:nvPr>
        </p:nvSpPr>
        <p:spPr/>
        <p:txBody>
          <a:bodyPr/>
          <a:lstStyle/>
          <a:p>
            <a:endParaRPr lang="en-US"/>
          </a:p>
        </p:txBody>
      </p:sp>
      <p:sp>
        <p:nvSpPr>
          <p:cNvPr id="11" name="Content Placeholder 10"/>
          <p:cNvSpPr>
            <a:spLocks noGrp="1"/>
          </p:cNvSpPr>
          <p:nvPr>
            <p:ph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10" name="Text Placeholder 9"/>
          <p:cNvSpPr>
            <a:spLocks noGrp="1"/>
          </p:cNvSpPr>
          <p:nvPr>
            <p:ph type="body" sz="quarter" idx="17"/>
          </p:nvPr>
        </p:nvSpPr>
        <p:spPr/>
        <p:txBody>
          <a:bodyPr/>
          <a:lstStyle/>
          <a:p>
            <a:endParaRPr lang="en-US"/>
          </a:p>
        </p:txBody>
      </p:sp>
      <p:sp>
        <p:nvSpPr>
          <p:cNvPr id="9" name="Text Placeholder 1"/>
          <p:cNvSpPr txBox="1">
            <a:spLocks/>
          </p:cNvSpPr>
          <p:nvPr/>
        </p:nvSpPr>
        <p:spPr>
          <a:xfrm>
            <a:off x="6403217" y="6620480"/>
            <a:ext cx="4037012" cy="212725"/>
          </a:xfrm>
          <a:prstGeom prst="rect">
            <a:avLst/>
          </a:prstGeom>
        </p:spPr>
        <p:txBody>
          <a:bodyPr/>
          <a:lstStyle>
            <a:lvl1pPr marL="0" indent="0" algn="l" defTabSz="91440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deskmag 2017 Global Coworking Survey</a:t>
            </a:r>
          </a:p>
          <a:p>
            <a:endParaRPr lang="en-US" dirty="0"/>
          </a:p>
        </p:txBody>
      </p:sp>
      <p:pic>
        <p:nvPicPr>
          <p:cNvPr id="12" name="Picture 11"/>
          <p:cNvPicPr>
            <a:picLocks noChangeAspect="1"/>
          </p:cNvPicPr>
          <p:nvPr/>
        </p:nvPicPr>
        <p:blipFill>
          <a:blip r:embed="rId2"/>
          <a:stretch>
            <a:fillRect/>
          </a:stretch>
        </p:blipFill>
        <p:spPr>
          <a:xfrm>
            <a:off x="115330" y="1486891"/>
            <a:ext cx="11854248" cy="5133589"/>
          </a:xfrm>
          <a:prstGeom prst="rect">
            <a:avLst/>
          </a:prstGeom>
        </p:spPr>
      </p:pic>
    </p:spTree>
    <p:extLst>
      <p:ext uri="{BB962C8B-B14F-4D97-AF65-F5344CB8AC3E}">
        <p14:creationId xmlns:p14="http://schemas.microsoft.com/office/powerpoint/2010/main" val="13162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9921" y="6530310"/>
            <a:ext cx="4037012" cy="212725"/>
          </a:xfrm>
        </p:spPr>
        <p:txBody>
          <a:bodyPr/>
          <a:lstStyle/>
          <a:p>
            <a:r>
              <a:rPr lang="en-US" dirty="0"/>
              <a:t>Source: deskmag 2018 Global Coworking Forecast</a:t>
            </a:r>
          </a:p>
          <a:p>
            <a:endParaRPr lang="en-US" dirty="0"/>
          </a:p>
        </p:txBody>
      </p:sp>
      <p:sp>
        <p:nvSpPr>
          <p:cNvPr id="3" name="Title 2"/>
          <p:cNvSpPr>
            <a:spLocks noGrp="1"/>
          </p:cNvSpPr>
          <p:nvPr>
            <p:ph type="ctrTitle"/>
          </p:nvPr>
        </p:nvSpPr>
        <p:spPr/>
        <p:txBody>
          <a:bodyPr/>
          <a:lstStyle/>
          <a:p>
            <a:r>
              <a:rPr lang="en-US" dirty="0"/>
              <a:t>Coworking Experiencing Strong Growth</a:t>
            </a:r>
          </a:p>
        </p:txBody>
      </p:sp>
      <p:sp>
        <p:nvSpPr>
          <p:cNvPr id="4" name="Text Placeholder 3"/>
          <p:cNvSpPr>
            <a:spLocks noGrp="1"/>
          </p:cNvSpPr>
          <p:nvPr>
            <p:ph type="body" sz="quarter" idx="12"/>
          </p:nvPr>
        </p:nvSpPr>
        <p:spPr/>
        <p:txBody>
          <a:bodyPr/>
          <a:lstStyle/>
          <a:p>
            <a:endParaRPr lang="en-US" dirty="0"/>
          </a:p>
        </p:txBody>
      </p:sp>
      <p:sp>
        <p:nvSpPr>
          <p:cNvPr id="6" name="Content Placeholder 5"/>
          <p:cNvSpPr>
            <a:spLocks noGrp="1"/>
          </p:cNvSpPr>
          <p:nvPr>
            <p:ph sz="quarter" idx="14"/>
          </p:nvPr>
        </p:nvSpPr>
        <p:spPr/>
        <p:txBody>
          <a:bodyPr/>
          <a:lstStyle/>
          <a:p>
            <a:endParaRPr lang="en-US"/>
          </a:p>
        </p:txBody>
      </p:sp>
      <p:sp>
        <p:nvSpPr>
          <p:cNvPr id="11" name="Content Placeholder 10"/>
          <p:cNvSpPr>
            <a:spLocks noGrp="1"/>
          </p:cNvSpPr>
          <p:nvPr>
            <p:ph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sp>
        <p:nvSpPr>
          <p:cNvPr id="10" name="Text Placeholder 9"/>
          <p:cNvSpPr>
            <a:spLocks noGrp="1"/>
          </p:cNvSpPr>
          <p:nvPr>
            <p:ph type="body" sz="quarter" idx="17"/>
          </p:nvPr>
        </p:nvSpPr>
        <p:spPr/>
        <p:txBody>
          <a:bodyPr/>
          <a:lstStyle/>
          <a:p>
            <a:endParaRPr lang="en-US"/>
          </a:p>
        </p:txBody>
      </p:sp>
      <p:sp>
        <p:nvSpPr>
          <p:cNvPr id="9" name="Text Placeholder 1"/>
          <p:cNvSpPr txBox="1">
            <a:spLocks/>
          </p:cNvSpPr>
          <p:nvPr/>
        </p:nvSpPr>
        <p:spPr>
          <a:xfrm>
            <a:off x="6287883" y="6530310"/>
            <a:ext cx="4037012" cy="212725"/>
          </a:xfrm>
          <a:prstGeom prst="rect">
            <a:avLst/>
          </a:prstGeom>
        </p:spPr>
        <p:txBody>
          <a:bodyPr/>
          <a:lstStyle>
            <a:lvl1pPr marL="0" indent="0" algn="l" defTabSz="91440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a:t>
            </a:r>
            <a:r>
              <a:rPr lang="en-US" dirty="0" err="1"/>
              <a:t>CoStar</a:t>
            </a:r>
            <a:r>
              <a:rPr lang="en-US" dirty="0"/>
              <a:t> Group; Cushman &amp; Wakefield Research</a:t>
            </a:r>
          </a:p>
        </p:txBody>
      </p:sp>
      <p:pic>
        <p:nvPicPr>
          <p:cNvPr id="12" name="Picture 11"/>
          <p:cNvPicPr>
            <a:picLocks noChangeAspect="1"/>
          </p:cNvPicPr>
          <p:nvPr/>
        </p:nvPicPr>
        <p:blipFill>
          <a:blip r:embed="rId2"/>
          <a:stretch>
            <a:fillRect/>
          </a:stretch>
        </p:blipFill>
        <p:spPr>
          <a:xfrm>
            <a:off x="427191" y="1460885"/>
            <a:ext cx="11285838" cy="4818216"/>
          </a:xfrm>
          <a:prstGeom prst="rect">
            <a:avLst/>
          </a:prstGeom>
        </p:spPr>
      </p:pic>
    </p:spTree>
    <p:extLst>
      <p:ext uri="{BB962C8B-B14F-4D97-AF65-F5344CB8AC3E}">
        <p14:creationId xmlns:p14="http://schemas.microsoft.com/office/powerpoint/2010/main" val="330564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CoStar Group; Cushman &amp; Wakefield Research</a:t>
            </a:r>
          </a:p>
        </p:txBody>
      </p:sp>
      <p:sp>
        <p:nvSpPr>
          <p:cNvPr id="3" name="Title 2"/>
          <p:cNvSpPr>
            <a:spLocks noGrp="1"/>
          </p:cNvSpPr>
          <p:nvPr>
            <p:ph type="ctrTitle"/>
          </p:nvPr>
        </p:nvSpPr>
        <p:spPr/>
        <p:txBody>
          <a:bodyPr/>
          <a:lstStyle/>
          <a:p>
            <a:r>
              <a:rPr lang="en-US" dirty="0"/>
              <a:t>Demand Has Been Strong For 3.5+ Years</a:t>
            </a:r>
          </a:p>
        </p:txBody>
      </p:sp>
      <p:sp>
        <p:nvSpPr>
          <p:cNvPr id="4" name="Text Placeholder 3"/>
          <p:cNvSpPr>
            <a:spLocks noGrp="1"/>
          </p:cNvSpPr>
          <p:nvPr>
            <p:ph type="body" sz="quarter" idx="12"/>
          </p:nvPr>
        </p:nvSpPr>
        <p:spPr/>
        <p:txBody>
          <a:bodyPr/>
          <a:lstStyle/>
          <a:p>
            <a:endParaRPr lang="en-US" dirty="0"/>
          </a:p>
        </p:txBody>
      </p:sp>
      <p:sp>
        <p:nvSpPr>
          <p:cNvPr id="5" name="Content Placeholder 4"/>
          <p:cNvSpPr>
            <a:spLocks noGrp="1"/>
          </p:cNvSpPr>
          <p:nvPr>
            <p:ph sz="quarter" idx="14"/>
          </p:nvPr>
        </p:nvSpPr>
        <p:spPr/>
        <p:txBody>
          <a:bodyPr/>
          <a:lstStyle/>
          <a:p>
            <a:endParaRPr lang="en-US"/>
          </a:p>
        </p:txBody>
      </p:sp>
      <p:sp>
        <p:nvSpPr>
          <p:cNvPr id="13" name="Content Placeholder 12"/>
          <p:cNvSpPr>
            <a:spLocks noGrp="1"/>
          </p:cNvSpPr>
          <p:nvPr>
            <p:ph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11" name="Text Placeholder 10"/>
          <p:cNvSpPr>
            <a:spLocks noGrp="1"/>
          </p:cNvSpPr>
          <p:nvPr>
            <p:ph type="body" sz="quarter" idx="17"/>
          </p:nvPr>
        </p:nvSpPr>
        <p:spPr/>
        <p:txBody>
          <a:bodyPr/>
          <a:lstStyle/>
          <a:p>
            <a:endParaRPr lang="en-US"/>
          </a:p>
        </p:txBody>
      </p:sp>
      <p:sp>
        <p:nvSpPr>
          <p:cNvPr id="12" name="Text Placeholder 1"/>
          <p:cNvSpPr txBox="1">
            <a:spLocks/>
          </p:cNvSpPr>
          <p:nvPr/>
        </p:nvSpPr>
        <p:spPr>
          <a:xfrm>
            <a:off x="6403218" y="6407755"/>
            <a:ext cx="4037012" cy="212725"/>
          </a:xfrm>
          <a:prstGeom prst="rect">
            <a:avLst/>
          </a:prstGeom>
        </p:spPr>
        <p:txBody>
          <a:bodyPr/>
          <a:lstStyle>
            <a:lvl1pPr marL="0" indent="0" algn="l" defTabSz="91440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CoStar Group; Cushman &amp; Wakefield Research</a:t>
            </a:r>
          </a:p>
          <a:p>
            <a:endParaRPr lang="en-US" dirty="0"/>
          </a:p>
        </p:txBody>
      </p:sp>
      <p:pic>
        <p:nvPicPr>
          <p:cNvPr id="14" name="Picture 13"/>
          <p:cNvPicPr>
            <a:picLocks noChangeAspect="1"/>
          </p:cNvPicPr>
          <p:nvPr/>
        </p:nvPicPr>
        <p:blipFill>
          <a:blip r:embed="rId2"/>
          <a:stretch>
            <a:fillRect/>
          </a:stretch>
        </p:blipFill>
        <p:spPr>
          <a:xfrm>
            <a:off x="486031" y="1512023"/>
            <a:ext cx="11226998" cy="4593384"/>
          </a:xfrm>
          <a:prstGeom prst="rect">
            <a:avLst/>
          </a:prstGeom>
        </p:spPr>
      </p:pic>
    </p:spTree>
    <p:extLst>
      <p:ext uri="{BB962C8B-B14F-4D97-AF65-F5344CB8AC3E}">
        <p14:creationId xmlns:p14="http://schemas.microsoft.com/office/powerpoint/2010/main" val="213539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a:t>
            </a:r>
            <a:r>
              <a:rPr lang="en-US" dirty="0" err="1"/>
              <a:t>CoStar</a:t>
            </a:r>
            <a:r>
              <a:rPr lang="en-US" dirty="0"/>
              <a:t> Group; Cushman &amp; Wakefield Research</a:t>
            </a:r>
          </a:p>
          <a:p>
            <a:endParaRPr lang="en-US" dirty="0"/>
          </a:p>
        </p:txBody>
      </p:sp>
      <p:sp>
        <p:nvSpPr>
          <p:cNvPr id="3" name="Title 2"/>
          <p:cNvSpPr>
            <a:spLocks noGrp="1"/>
          </p:cNvSpPr>
          <p:nvPr>
            <p:ph type="ctrTitle"/>
          </p:nvPr>
        </p:nvSpPr>
        <p:spPr/>
        <p:txBody>
          <a:bodyPr/>
          <a:lstStyle/>
          <a:p>
            <a:r>
              <a:rPr lang="en-US" dirty="0"/>
              <a:t>Coworking Concentrated with Few Large Companies</a:t>
            </a:r>
          </a:p>
        </p:txBody>
      </p:sp>
      <p:sp>
        <p:nvSpPr>
          <p:cNvPr id="4" name="Text Placeholder 3"/>
          <p:cNvSpPr>
            <a:spLocks noGrp="1"/>
          </p:cNvSpPr>
          <p:nvPr>
            <p:ph type="body" sz="quarter" idx="12"/>
          </p:nvPr>
        </p:nvSpPr>
        <p:spPr/>
        <p:txBody>
          <a:bodyPr/>
          <a:lstStyle/>
          <a:p>
            <a:endParaRPr lang="en-US" dirty="0"/>
          </a:p>
        </p:txBody>
      </p:sp>
      <p:sp>
        <p:nvSpPr>
          <p:cNvPr id="5" name="Content Placeholder 4"/>
          <p:cNvSpPr>
            <a:spLocks noGrp="1"/>
          </p:cNvSpPr>
          <p:nvPr>
            <p:ph sz="quarter" idx="14"/>
          </p:nvPr>
        </p:nvSpPr>
        <p:spPr/>
        <p:txBody>
          <a:bodyPr/>
          <a:lstStyle/>
          <a:p>
            <a:endParaRPr lang="en-US"/>
          </a:p>
        </p:txBody>
      </p:sp>
      <p:sp>
        <p:nvSpPr>
          <p:cNvPr id="12" name="Content Placeholder 11"/>
          <p:cNvSpPr>
            <a:spLocks noGrp="1"/>
          </p:cNvSpPr>
          <p:nvPr>
            <p:ph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11" name="Text Placeholder 10"/>
          <p:cNvSpPr>
            <a:spLocks noGrp="1"/>
          </p:cNvSpPr>
          <p:nvPr>
            <p:ph type="body" sz="quarter" idx="17"/>
          </p:nvPr>
        </p:nvSpPr>
        <p:spPr/>
        <p:txBody>
          <a:bodyPr/>
          <a:lstStyle/>
          <a:p>
            <a:endParaRPr lang="en-US"/>
          </a:p>
        </p:txBody>
      </p:sp>
      <p:sp>
        <p:nvSpPr>
          <p:cNvPr id="9" name="Text Placeholder 1"/>
          <p:cNvSpPr txBox="1">
            <a:spLocks/>
          </p:cNvSpPr>
          <p:nvPr/>
        </p:nvSpPr>
        <p:spPr>
          <a:xfrm>
            <a:off x="6403218" y="6409446"/>
            <a:ext cx="4037012" cy="212725"/>
          </a:xfrm>
          <a:prstGeom prst="rect">
            <a:avLst/>
          </a:prstGeom>
        </p:spPr>
        <p:txBody>
          <a:bodyPr/>
          <a:lstStyle>
            <a:lvl1pPr marL="0" indent="0" algn="l" defTabSz="91440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CoStar Group; Cushman &amp; Wakefield Research</a:t>
            </a:r>
          </a:p>
          <a:p>
            <a:endParaRPr lang="en-US" dirty="0"/>
          </a:p>
        </p:txBody>
      </p:sp>
      <p:pic>
        <p:nvPicPr>
          <p:cNvPr id="13" name="Picture 12"/>
          <p:cNvPicPr>
            <a:picLocks noChangeAspect="1"/>
          </p:cNvPicPr>
          <p:nvPr/>
        </p:nvPicPr>
        <p:blipFill>
          <a:blip r:embed="rId2"/>
          <a:stretch>
            <a:fillRect/>
          </a:stretch>
        </p:blipFill>
        <p:spPr>
          <a:xfrm>
            <a:off x="518984" y="1399590"/>
            <a:ext cx="11261124" cy="4839536"/>
          </a:xfrm>
          <a:prstGeom prst="rect">
            <a:avLst/>
          </a:prstGeom>
        </p:spPr>
      </p:pic>
    </p:spTree>
    <p:extLst>
      <p:ext uri="{BB962C8B-B14F-4D97-AF65-F5344CB8AC3E}">
        <p14:creationId xmlns:p14="http://schemas.microsoft.com/office/powerpoint/2010/main" val="202223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Source: CoStar Group; Instant Group; Cushman &amp; Wakefield Research</a:t>
            </a:r>
          </a:p>
        </p:txBody>
      </p:sp>
      <p:sp>
        <p:nvSpPr>
          <p:cNvPr id="8" name="Title 7"/>
          <p:cNvSpPr>
            <a:spLocks noGrp="1"/>
          </p:cNvSpPr>
          <p:nvPr>
            <p:ph type="ctrTitle"/>
          </p:nvPr>
        </p:nvSpPr>
        <p:spPr/>
        <p:txBody>
          <a:bodyPr/>
          <a:lstStyle/>
          <a:p>
            <a:r>
              <a:rPr lang="en-US" dirty="0"/>
              <a:t>Coworking Concentrated in Large Markets</a:t>
            </a:r>
          </a:p>
        </p:txBody>
      </p:sp>
      <p:sp>
        <p:nvSpPr>
          <p:cNvPr id="9" name="Text Placeholder 8"/>
          <p:cNvSpPr>
            <a:spLocks noGrp="1"/>
          </p:cNvSpPr>
          <p:nvPr>
            <p:ph type="body" sz="quarter" idx="12"/>
          </p:nvPr>
        </p:nvSpPr>
        <p:spPr/>
        <p:txBody>
          <a:bodyPr/>
          <a:lstStyle/>
          <a:p>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211312542"/>
              </p:ext>
            </p:extLst>
          </p:nvPr>
        </p:nvGraphicFramePr>
        <p:xfrm>
          <a:off x="601134" y="1494504"/>
          <a:ext cx="8641189" cy="3272515"/>
        </p:xfrm>
        <a:graphic>
          <a:graphicData uri="http://schemas.openxmlformats.org/drawingml/2006/table">
            <a:tbl>
              <a:tblPr firstRow="1" bandRow="1">
                <a:tableStyleId>{5C22544A-7EE6-4342-B048-85BDC9FD1C3A}</a:tableStyleId>
              </a:tblPr>
              <a:tblGrid>
                <a:gridCol w="1559103">
                  <a:extLst>
                    <a:ext uri="{9D8B030D-6E8A-4147-A177-3AD203B41FA5}">
                      <a16:colId xmlns:a16="http://schemas.microsoft.com/office/drawing/2014/main" val="20000"/>
                    </a:ext>
                  </a:extLst>
                </a:gridCol>
                <a:gridCol w="1291281">
                  <a:extLst>
                    <a:ext uri="{9D8B030D-6E8A-4147-A177-3AD203B41FA5}">
                      <a16:colId xmlns:a16="http://schemas.microsoft.com/office/drawing/2014/main" val="20001"/>
                    </a:ext>
                  </a:extLst>
                </a:gridCol>
                <a:gridCol w="1913009">
                  <a:extLst>
                    <a:ext uri="{9D8B030D-6E8A-4147-A177-3AD203B41FA5}">
                      <a16:colId xmlns:a16="http://schemas.microsoft.com/office/drawing/2014/main" val="20002"/>
                    </a:ext>
                  </a:extLst>
                </a:gridCol>
                <a:gridCol w="1922574">
                  <a:extLst>
                    <a:ext uri="{9D8B030D-6E8A-4147-A177-3AD203B41FA5}">
                      <a16:colId xmlns:a16="http://schemas.microsoft.com/office/drawing/2014/main" val="20003"/>
                    </a:ext>
                  </a:extLst>
                </a:gridCol>
                <a:gridCol w="1955222">
                  <a:extLst>
                    <a:ext uri="{9D8B030D-6E8A-4147-A177-3AD203B41FA5}">
                      <a16:colId xmlns:a16="http://schemas.microsoft.com/office/drawing/2014/main" val="20004"/>
                    </a:ext>
                  </a:extLst>
                </a:gridCol>
              </a:tblGrid>
              <a:tr h="709969">
                <a:tc>
                  <a:txBody>
                    <a:bodyPr/>
                    <a:lstStyle/>
                    <a:p>
                      <a:r>
                        <a:rPr lang="en-US" sz="1400" b="1" dirty="0"/>
                        <a:t>Market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1400" b="1" dirty="0"/>
                        <a:t>Coworking Space (msf)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1400" b="1" dirty="0"/>
                        <a:t>Spec</a:t>
                      </a:r>
                      <a:r>
                        <a:rPr lang="en-US" sz="1400" b="1" baseline="0" dirty="0"/>
                        <a:t> Suites (msf) </a:t>
                      </a:r>
                      <a:r>
                        <a:rPr lang="en-US" sz="1400" b="1" i="1" baseline="0" dirty="0"/>
                        <a:t>*as of August 2018</a:t>
                      </a:r>
                      <a:endParaRPr lang="en-US" sz="1400" b="1" i="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1400" b="1" dirty="0"/>
                        <a:t>Total Flexible Office Space (msf)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en-US" sz="1400" b="1" dirty="0"/>
                        <a:t>Total Flexible Space as % of Total Inventory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7685">
                <a:tc>
                  <a:txBody>
                    <a:bodyPr/>
                    <a:lstStyle/>
                    <a:p>
                      <a:r>
                        <a:rPr lang="en-US" sz="1200" dirty="0"/>
                        <a:t>United</a:t>
                      </a:r>
                      <a:r>
                        <a:rPr lang="en-US" sz="1200" baseline="0" dirty="0"/>
                        <a:t> States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solidFill>
                            <a:srgbClr val="54585A"/>
                          </a:solidFill>
                        </a:rPr>
                        <a:t>45+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solidFill>
                            <a:srgbClr val="54585A"/>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solidFill>
                            <a:srgbClr val="54585A"/>
                          </a:solidFill>
                        </a:rPr>
                        <a:t>60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solidFill>
                            <a:srgbClr val="54585A"/>
                          </a:solidFill>
                        </a:rPr>
                        <a:t>1.1%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1"/>
                  </a:ext>
                </a:extLst>
              </a:tr>
              <a:tr h="297685">
                <a:tc>
                  <a:txBody>
                    <a:bodyPr/>
                    <a:lstStyle/>
                    <a:p>
                      <a:r>
                        <a:rPr lang="en-US" sz="1200" dirty="0"/>
                        <a:t>Gateway Markets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23.0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30.0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97685">
                <a:tc>
                  <a:txBody>
                    <a:bodyPr/>
                    <a:lstStyle/>
                    <a:p>
                      <a:r>
                        <a:rPr lang="en-US" sz="1200" dirty="0"/>
                        <a:t>Boston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baseline="0" dirty="0">
                          <a:solidFill>
                            <a:srgbClr val="54585A"/>
                          </a:solidFill>
                        </a:rPr>
                        <a:t>0.1</a:t>
                      </a:r>
                      <a:endParaRPr lang="en-US" sz="1200" dirty="0">
                        <a:solidFill>
                          <a:srgbClr val="54585A"/>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baseline="0" dirty="0">
                          <a:solidFill>
                            <a:srgbClr val="54585A"/>
                          </a:solidFill>
                        </a:rPr>
                        <a:t>1.4</a:t>
                      </a:r>
                      <a:endParaRPr lang="en-US" sz="1200" dirty="0">
                        <a:solidFill>
                          <a:srgbClr val="54585A"/>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solidFill>
                            <a:srgbClr val="54585A"/>
                          </a:solidFill>
                        </a:rPr>
                        <a:t>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297685">
                <a:tc>
                  <a:txBody>
                    <a:bodyPr/>
                    <a:lstStyle/>
                    <a:p>
                      <a:r>
                        <a:rPr lang="en-US" sz="1200" dirty="0"/>
                        <a:t>Chicago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baseline="0" dirty="0"/>
                        <a:t>1.8</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97685">
                <a:tc>
                  <a:txBody>
                    <a:bodyPr/>
                    <a:lstStyle/>
                    <a:p>
                      <a:r>
                        <a:rPr lang="en-US" sz="1200" dirty="0"/>
                        <a:t>Los Angeles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5"/>
                  </a:ext>
                </a:extLst>
              </a:tr>
              <a:tr h="297685">
                <a:tc>
                  <a:txBody>
                    <a:bodyPr/>
                    <a:lstStyle/>
                    <a:p>
                      <a:r>
                        <a:rPr lang="en-US" sz="1200" dirty="0"/>
                        <a:t>Manhattan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10.7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11.7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97685">
                <a:tc>
                  <a:txBody>
                    <a:bodyPr/>
                    <a:lstStyle/>
                    <a:p>
                      <a:r>
                        <a:rPr lang="en-US" sz="1200" dirty="0"/>
                        <a:t>San Francisco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200" dirty="0"/>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7"/>
                  </a:ext>
                </a:extLst>
              </a:tr>
              <a:tr h="297685">
                <a:tc>
                  <a:txBody>
                    <a:bodyPr/>
                    <a:lstStyle/>
                    <a:p>
                      <a:r>
                        <a:rPr lang="en-US" sz="1200" dirty="0"/>
                        <a:t>Washington, DC Metro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3.1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200" dirty="0"/>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1661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a:t>Source: Cushman &amp; Wakefield Research</a:t>
            </a:r>
          </a:p>
          <a:p>
            <a:endParaRPr lang="en-US" dirty="0"/>
          </a:p>
        </p:txBody>
      </p:sp>
      <p:sp>
        <p:nvSpPr>
          <p:cNvPr id="9" name="Title 8"/>
          <p:cNvSpPr>
            <a:spLocks noGrp="1"/>
          </p:cNvSpPr>
          <p:nvPr>
            <p:ph type="ctrTitle"/>
          </p:nvPr>
        </p:nvSpPr>
        <p:spPr/>
        <p:txBody>
          <a:bodyPr/>
          <a:lstStyle/>
          <a:p>
            <a:r>
              <a:rPr lang="en-US" dirty="0"/>
              <a:t>Coworking Providers Broadening Services</a:t>
            </a:r>
          </a:p>
        </p:txBody>
      </p:sp>
      <p:sp>
        <p:nvSpPr>
          <p:cNvPr id="10" name="Text Placeholder 9"/>
          <p:cNvSpPr>
            <a:spLocks noGrp="1"/>
          </p:cNvSpPr>
          <p:nvPr>
            <p:ph type="body" sz="quarter" idx="12"/>
          </p:nvPr>
        </p:nvSpPr>
        <p:spPr/>
        <p:txBody>
          <a:bodyPr/>
          <a:lstStyle/>
          <a:p>
            <a:endParaRPr lang="en-US" dirty="0"/>
          </a:p>
        </p:txBody>
      </p:sp>
      <p:pic>
        <p:nvPicPr>
          <p:cNvPr id="3" name="Picture 2"/>
          <p:cNvPicPr>
            <a:picLocks noChangeAspect="1"/>
          </p:cNvPicPr>
          <p:nvPr/>
        </p:nvPicPr>
        <p:blipFill>
          <a:blip r:embed="rId2"/>
          <a:stretch>
            <a:fillRect/>
          </a:stretch>
        </p:blipFill>
        <p:spPr>
          <a:xfrm>
            <a:off x="463249" y="1578704"/>
            <a:ext cx="9405681" cy="3978786"/>
          </a:xfrm>
          <a:prstGeom prst="rect">
            <a:avLst/>
          </a:prstGeom>
        </p:spPr>
      </p:pic>
    </p:spTree>
    <p:extLst>
      <p:ext uri="{BB962C8B-B14F-4D97-AF65-F5344CB8AC3E}">
        <p14:creationId xmlns:p14="http://schemas.microsoft.com/office/powerpoint/2010/main" val="222871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a:t>Source: Real Capital Analytics; Cushman &amp; Wakefield Research</a:t>
            </a:r>
          </a:p>
          <a:p>
            <a:endParaRPr lang="en-US" dirty="0"/>
          </a:p>
        </p:txBody>
      </p:sp>
      <p:sp>
        <p:nvSpPr>
          <p:cNvPr id="9" name="Title 8"/>
          <p:cNvSpPr>
            <a:spLocks noGrp="1"/>
          </p:cNvSpPr>
          <p:nvPr>
            <p:ph type="ctrTitle"/>
          </p:nvPr>
        </p:nvSpPr>
        <p:spPr/>
        <p:txBody>
          <a:bodyPr/>
          <a:lstStyle/>
          <a:p>
            <a:r>
              <a:rPr lang="en-US" dirty="0"/>
              <a:t>Cap Rates Impacted by Coworking Occupancy</a:t>
            </a:r>
            <a:br>
              <a:rPr lang="en-US" dirty="0"/>
            </a:br>
            <a:endParaRPr lang="en-US" dirty="0"/>
          </a:p>
        </p:txBody>
      </p:sp>
      <p:sp>
        <p:nvSpPr>
          <p:cNvPr id="10" name="Text Placeholder 9"/>
          <p:cNvSpPr>
            <a:spLocks noGrp="1"/>
          </p:cNvSpPr>
          <p:nvPr>
            <p:ph type="body" sz="quarter" idx="12"/>
          </p:nvPr>
        </p:nvSpPr>
        <p:spPr>
          <a:xfrm>
            <a:off x="601663" y="893594"/>
            <a:ext cx="8235951" cy="409575"/>
          </a:xfrm>
        </p:spPr>
        <p:txBody>
          <a:bodyPr anchor="t"/>
          <a:lstStyle/>
          <a:p>
            <a:r>
              <a:rPr lang="en-US" sz="1800" dirty="0">
                <a:solidFill>
                  <a:schemeClr val="accent1"/>
                </a:solidFill>
              </a:rPr>
              <a:t>Sales of Buildings with Coworking Space Occupancy (Q1 2016 - Q1 2018)</a:t>
            </a:r>
          </a:p>
        </p:txBody>
      </p:sp>
      <p:sp>
        <p:nvSpPr>
          <p:cNvPr id="3" name="Content Placeholder 2"/>
          <p:cNvSpPr>
            <a:spLocks noGrp="1"/>
          </p:cNvSpPr>
          <p:nvPr>
            <p:ph sz="quarter" idx="14"/>
          </p:nvPr>
        </p:nvSpPr>
        <p:spPr/>
        <p:txBody>
          <a:bodyPr/>
          <a:lstStyle/>
          <a:p>
            <a:endParaRPr lang="en-US"/>
          </a:p>
        </p:txBody>
      </p:sp>
      <p:sp>
        <p:nvSpPr>
          <p:cNvPr id="2" name="TextBox 1"/>
          <p:cNvSpPr txBox="1"/>
          <p:nvPr/>
        </p:nvSpPr>
        <p:spPr>
          <a:xfrm>
            <a:off x="601663" y="6113013"/>
            <a:ext cx="2183611" cy="253916"/>
          </a:xfrm>
          <a:prstGeom prst="rect">
            <a:avLst/>
          </a:prstGeom>
          <a:noFill/>
        </p:spPr>
        <p:txBody>
          <a:bodyPr wrap="none" rtlCol="0">
            <a:spAutoFit/>
          </a:bodyPr>
          <a:lstStyle/>
          <a:p>
            <a:r>
              <a:rPr lang="en-US" sz="1050" dirty="0"/>
              <a:t>*Circles represent individual sale </a:t>
            </a:r>
          </a:p>
        </p:txBody>
      </p:sp>
      <p:pic>
        <p:nvPicPr>
          <p:cNvPr id="4" name="Picture 3"/>
          <p:cNvPicPr>
            <a:picLocks noChangeAspect="1"/>
          </p:cNvPicPr>
          <p:nvPr/>
        </p:nvPicPr>
        <p:blipFill>
          <a:blip r:embed="rId3"/>
          <a:stretch>
            <a:fillRect/>
          </a:stretch>
        </p:blipFill>
        <p:spPr>
          <a:xfrm>
            <a:off x="321275" y="1266732"/>
            <a:ext cx="10750379" cy="4805455"/>
          </a:xfrm>
          <a:prstGeom prst="rect">
            <a:avLst/>
          </a:prstGeom>
        </p:spPr>
      </p:pic>
    </p:spTree>
    <p:extLst>
      <p:ext uri="{BB962C8B-B14F-4D97-AF65-F5344CB8AC3E}">
        <p14:creationId xmlns:p14="http://schemas.microsoft.com/office/powerpoint/2010/main" val="1339240089"/>
      </p:ext>
    </p:extLst>
  </p:cSld>
  <p:clrMapOvr>
    <a:masterClrMapping/>
  </p:clrMapOvr>
</p:sld>
</file>

<file path=ppt/theme/theme1.xml><?xml version="1.0" encoding="utf-8"?>
<a:theme xmlns:a="http://schemas.openxmlformats.org/drawingml/2006/main" name="Cover Slide Layout">
  <a:themeElements>
    <a:clrScheme name="Custom 2">
      <a:dk1>
        <a:srgbClr val="54585A"/>
      </a:dk1>
      <a:lt1>
        <a:srgbClr val="FFFFFF"/>
      </a:lt1>
      <a:dk2>
        <a:srgbClr val="E4002B"/>
      </a:dk2>
      <a:lt2>
        <a:srgbClr val="9BD3DD"/>
      </a:lt2>
      <a:accent1>
        <a:srgbClr val="0093B2"/>
      </a:accent1>
      <a:accent2>
        <a:srgbClr val="54585A"/>
      </a:accent2>
      <a:accent3>
        <a:srgbClr val="A6192E"/>
      </a:accent3>
      <a:accent4>
        <a:srgbClr val="B5BD00"/>
      </a:accent4>
      <a:accent5>
        <a:srgbClr val="FF671F"/>
      </a:accent5>
      <a:accent6>
        <a:srgbClr val="003865"/>
      </a:accent6>
      <a:hlink>
        <a:srgbClr val="E4002B"/>
      </a:hlink>
      <a:folHlink>
        <a:srgbClr val="5458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5CAF91F753C47AFA644DA90026764" ma:contentTypeVersion="0" ma:contentTypeDescription="Create a new document." ma:contentTypeScope="" ma:versionID="ca6f16ff7bdd7d85e319118002fb133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B15850-FF1E-4720-9ED3-24E8FC642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F6E4827-385F-45E5-870C-EF7A141ED934}">
  <ds:schemaRefs>
    <ds:schemaRef ds:uri="http://schemas.microsoft.com/sharepoint/v3/contenttype/forms"/>
  </ds:schemaRefs>
</ds:datastoreItem>
</file>

<file path=customXml/itemProps3.xml><?xml version="1.0" encoding="utf-8"?>
<ds:datastoreItem xmlns:ds="http://schemas.openxmlformats.org/officeDocument/2006/customXml" ds:itemID="{EE572061-48CE-4EA1-B8A1-F23C8F865CE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69155</TotalTime>
  <Words>396</Words>
  <Application>Microsoft Office PowerPoint</Application>
  <PresentationFormat>Widescreen</PresentationFormat>
  <Paragraphs>73</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Georgia</vt:lpstr>
      <vt:lpstr>Cover Slide Layout</vt:lpstr>
      <vt:lpstr>PowerPoint Presentation</vt:lpstr>
      <vt:lpstr>Small Companies Drive U.S. Job Growth</vt:lpstr>
      <vt:lpstr>Coworking Moving Towards Larger Occupiers</vt:lpstr>
      <vt:lpstr>Coworking Experiencing Strong Growth</vt:lpstr>
      <vt:lpstr>Demand Has Been Strong For 3.5+ Years</vt:lpstr>
      <vt:lpstr>Coworking Concentrated with Few Large Companies</vt:lpstr>
      <vt:lpstr>Coworking Concentrated in Large Markets</vt:lpstr>
      <vt:lpstr>Coworking Providers Broadening Services</vt:lpstr>
      <vt:lpstr>Cap Rates Impacted by Coworking Occupancy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Daily, Krissy</dc:creator>
  <cp:lastModifiedBy>Jennifer Bowers/USA</cp:lastModifiedBy>
  <cp:revision>2932</cp:revision>
  <cp:lastPrinted>2017-02-26T10:01:43Z</cp:lastPrinted>
  <dcterms:created xsi:type="dcterms:W3CDTF">2014-12-01T19:10:47Z</dcterms:created>
  <dcterms:modified xsi:type="dcterms:W3CDTF">2019-09-25T13:45:01Z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bc45d6b7-9faf-473c-b7e7-b45fd35140a7</vt:lpwstr>
  </property>
  <property fmtid="{D5CDD505-2E9C-101B-9397-08002B2CF9AE}" pid="3" name="ContentTypeId">
    <vt:lpwstr>0x010100FB55CAF91F753C47AFA644DA90026764</vt:lpwstr>
  </property>
</Properties>
</file>